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8" r:id="rId4"/>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74" d="100"/>
          <a:sy n="74"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05DF8609-D674-422F-A802-43EC08CD2217}" type="datetimeFigureOut">
              <a:rPr lang="en-AU" smtClean="0"/>
              <a:t>1/07/2014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2918455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5DF8609-D674-422F-A802-43EC08CD2217}" type="datetimeFigureOut">
              <a:rPr lang="en-AU" smtClean="0"/>
              <a:t>1/07/2014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20899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5DF8609-D674-422F-A802-43EC08CD2217}" type="datetimeFigureOut">
              <a:rPr lang="en-AU" smtClean="0"/>
              <a:t>1/07/2014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235677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5DF8609-D674-422F-A802-43EC08CD2217}" type="datetimeFigureOut">
              <a:rPr lang="en-AU" smtClean="0"/>
              <a:t>1/07/2014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706491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DF8609-D674-422F-A802-43EC08CD2217}" type="datetimeFigureOut">
              <a:rPr lang="en-AU" smtClean="0"/>
              <a:t>1/07/2014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408003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05DF8609-D674-422F-A802-43EC08CD2217}" type="datetimeFigureOut">
              <a:rPr lang="en-AU" smtClean="0"/>
              <a:t>1/07/2014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3537092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05DF8609-D674-422F-A802-43EC08CD2217}" type="datetimeFigureOut">
              <a:rPr lang="en-AU" smtClean="0"/>
              <a:t>1/07/2014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1669438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05DF8609-D674-422F-A802-43EC08CD2217}" type="datetimeFigureOut">
              <a:rPr lang="en-AU" smtClean="0"/>
              <a:t>1/07/2014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311734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DF8609-D674-422F-A802-43EC08CD2217}" type="datetimeFigureOut">
              <a:rPr lang="en-AU" smtClean="0"/>
              <a:t>1/07/2014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4046778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DF8609-D674-422F-A802-43EC08CD2217}" type="datetimeFigureOut">
              <a:rPr lang="en-AU" smtClean="0"/>
              <a:t>1/07/2014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3978863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DF8609-D674-422F-A802-43EC08CD2217}" type="datetimeFigureOut">
              <a:rPr lang="en-AU" smtClean="0"/>
              <a:t>1/07/2014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70159F3-C9AC-4B05-90FF-96A982476B15}" type="slidenum">
              <a:rPr lang="en-AU" smtClean="0"/>
              <a:t>‹#›</a:t>
            </a:fld>
            <a:endParaRPr lang="en-AU"/>
          </a:p>
        </p:txBody>
      </p:sp>
    </p:spTree>
    <p:extLst>
      <p:ext uri="{BB962C8B-B14F-4D97-AF65-F5344CB8AC3E}">
        <p14:creationId xmlns:p14="http://schemas.microsoft.com/office/powerpoint/2010/main" val="411093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DF8609-D674-422F-A802-43EC08CD2217}" type="datetimeFigureOut">
              <a:rPr lang="en-AU" smtClean="0"/>
              <a:t>1/07/2014</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159F3-C9AC-4B05-90FF-96A982476B15}" type="slidenum">
              <a:rPr lang="en-AU" smtClean="0"/>
              <a:t>‹#›</a:t>
            </a:fld>
            <a:endParaRPr lang="en-AU"/>
          </a:p>
        </p:txBody>
      </p:sp>
    </p:spTree>
    <p:extLst>
      <p:ext uri="{BB962C8B-B14F-4D97-AF65-F5344CB8AC3E}">
        <p14:creationId xmlns:p14="http://schemas.microsoft.com/office/powerpoint/2010/main" val="253631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AU" b="1" dirty="0" smtClean="0"/>
              <a:t>CARE AUSTRALIA </a:t>
            </a:r>
            <a:br>
              <a:rPr lang="en-AU" b="1" dirty="0" smtClean="0"/>
            </a:br>
            <a:r>
              <a:rPr lang="en-AU" b="1" dirty="0" smtClean="0"/>
              <a:t>PROGRAM QUALITY FRAMEWORK</a:t>
            </a:r>
            <a:endParaRPr lang="en-AU" b="1" dirty="0"/>
          </a:p>
        </p:txBody>
      </p:sp>
      <p:sp>
        <p:nvSpPr>
          <p:cNvPr id="3" name="Content Placeholder 2"/>
          <p:cNvSpPr>
            <a:spLocks noGrp="1"/>
          </p:cNvSpPr>
          <p:nvPr>
            <p:ph idx="1"/>
          </p:nvPr>
        </p:nvSpPr>
        <p:spPr>
          <a:xfrm>
            <a:off x="838200" y="1864262"/>
            <a:ext cx="10515600" cy="4351338"/>
          </a:xfrm>
        </p:spPr>
        <p:txBody>
          <a:bodyPr>
            <a:normAutofit fontScale="92500" lnSpcReduction="10000"/>
          </a:bodyPr>
          <a:lstStyle/>
          <a:p>
            <a:pPr marL="0" indent="0">
              <a:buNone/>
            </a:pPr>
            <a:r>
              <a:rPr lang="en-AU" dirty="0" smtClean="0"/>
              <a:t>The PQF looks at three stages of the project cycle: concept/proposal/design; inception/implementation/monitoring; and review/evaluation.   For each stage, it sets out key consultation and programming processes for Australian-funded projects; proposed mandatory steps; tools and guidance (noting where these are existing or planned), and proposed roles within CARE Australia and the CO. </a:t>
            </a:r>
          </a:p>
          <a:p>
            <a:pPr marL="0" indent="0">
              <a:buNone/>
            </a:pPr>
            <a:r>
              <a:rPr lang="en-AU" dirty="0" smtClean="0"/>
              <a:t>The following slides provide an </a:t>
            </a:r>
            <a:r>
              <a:rPr lang="en-AU" u="sng" dirty="0" smtClean="0"/>
              <a:t>overview </a:t>
            </a:r>
            <a:r>
              <a:rPr lang="en-AU" dirty="0" smtClean="0"/>
              <a:t>of the PQF, with flowcharts summarising programming processes, key program quality steps, and relevant outputs at each stage. For full detail on roles and processes, please refer to the full PQ Framework and associated documents. </a:t>
            </a:r>
          </a:p>
          <a:p>
            <a:pPr marL="0" indent="0">
              <a:buNone/>
            </a:pPr>
            <a:r>
              <a:rPr lang="en-AU" dirty="0" smtClean="0"/>
              <a:t>If you have any queries or suggestions, please check with CARE Australia’s Quality and Impact team (QI).  </a:t>
            </a:r>
          </a:p>
          <a:p>
            <a:pPr marL="0" indent="0">
              <a:buNone/>
            </a:pPr>
            <a:endParaRPr lang="en-AU" dirty="0"/>
          </a:p>
        </p:txBody>
      </p:sp>
    </p:spTree>
    <p:extLst>
      <p:ext uri="{BB962C8B-B14F-4D97-AF65-F5344CB8AC3E}">
        <p14:creationId xmlns:p14="http://schemas.microsoft.com/office/powerpoint/2010/main" val="808818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0201" y="131043"/>
            <a:ext cx="9773081" cy="562154"/>
          </a:xfrm>
        </p:spPr>
        <p:txBody>
          <a:bodyPr>
            <a:normAutofit fontScale="90000"/>
          </a:bodyPr>
          <a:lstStyle/>
          <a:p>
            <a:r>
              <a:rPr lang="en-AU" sz="3200" b="1" dirty="0" smtClean="0"/>
              <a:t>CA PQ FRAMEWORK – overview of concept/proposal/design stage</a:t>
            </a:r>
            <a:endParaRPr lang="en-AU" sz="3200" b="1" dirty="0"/>
          </a:p>
        </p:txBody>
      </p:sp>
      <p:sp>
        <p:nvSpPr>
          <p:cNvPr id="5" name="Rounded Rectangle 4"/>
          <p:cNvSpPr/>
          <p:nvPr/>
        </p:nvSpPr>
        <p:spPr>
          <a:xfrm>
            <a:off x="1384478" y="2086375"/>
            <a:ext cx="1609860" cy="32969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dirty="0"/>
              <a:t>A </a:t>
            </a:r>
            <a:r>
              <a:rPr lang="en-AU" b="1" dirty="0"/>
              <a:t>joint plan for </a:t>
            </a:r>
            <a:r>
              <a:rPr lang="en-AU" b="1" dirty="0" smtClean="0"/>
              <a:t>design </a:t>
            </a:r>
            <a:r>
              <a:rPr lang="en-AU" b="1" dirty="0"/>
              <a:t>process</a:t>
            </a:r>
            <a:r>
              <a:rPr lang="en-AU" dirty="0"/>
              <a:t> </a:t>
            </a:r>
            <a:r>
              <a:rPr lang="en-AU" dirty="0" smtClean="0"/>
              <a:t>is agreed </a:t>
            </a:r>
            <a:r>
              <a:rPr lang="en-AU" dirty="0"/>
              <a:t>between CO and CP, </a:t>
            </a:r>
            <a:r>
              <a:rPr lang="en-AU" dirty="0" smtClean="0"/>
              <a:t>to </a:t>
            </a:r>
            <a:r>
              <a:rPr lang="en-AU" dirty="0"/>
              <a:t>set out key steps, </a:t>
            </a:r>
            <a:r>
              <a:rPr lang="en-AU" dirty="0" smtClean="0"/>
              <a:t>inputs, scheduling</a:t>
            </a:r>
            <a:r>
              <a:rPr lang="en-AU" dirty="0"/>
              <a:t>. </a:t>
            </a:r>
          </a:p>
        </p:txBody>
      </p:sp>
      <p:sp>
        <p:nvSpPr>
          <p:cNvPr id="6" name="Rounded Rectangle 5"/>
          <p:cNvSpPr/>
          <p:nvPr/>
        </p:nvSpPr>
        <p:spPr>
          <a:xfrm>
            <a:off x="3195031" y="2086376"/>
            <a:ext cx="1622738" cy="32969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u="sng" dirty="0" smtClean="0"/>
              <a:t>If</a:t>
            </a:r>
            <a:r>
              <a:rPr lang="en-AU" dirty="0" smtClean="0"/>
              <a:t> using consultants, </a:t>
            </a:r>
            <a:r>
              <a:rPr lang="en-AU" b="1" dirty="0" smtClean="0"/>
              <a:t>TOR </a:t>
            </a:r>
            <a:r>
              <a:rPr lang="en-AU" b="1" dirty="0"/>
              <a:t>are to be cleared and signed off</a:t>
            </a:r>
            <a:r>
              <a:rPr lang="en-AU" dirty="0"/>
              <a:t> by </a:t>
            </a:r>
            <a:r>
              <a:rPr lang="en-AU" dirty="0" smtClean="0"/>
              <a:t>CO in </a:t>
            </a:r>
            <a:r>
              <a:rPr lang="en-AU" dirty="0"/>
              <a:t>consultation with CP before </a:t>
            </a:r>
            <a:r>
              <a:rPr lang="en-AU" dirty="0" smtClean="0"/>
              <a:t>proceeding to recruit.</a:t>
            </a:r>
            <a:endParaRPr lang="en-AU" dirty="0"/>
          </a:p>
        </p:txBody>
      </p:sp>
      <p:sp>
        <p:nvSpPr>
          <p:cNvPr id="7" name="Rounded Rectangle 6"/>
          <p:cNvSpPr/>
          <p:nvPr/>
        </p:nvSpPr>
        <p:spPr>
          <a:xfrm>
            <a:off x="5018462" y="2099253"/>
            <a:ext cx="1622738" cy="33098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a:t>If </a:t>
            </a:r>
            <a:r>
              <a:rPr lang="en-AU" dirty="0" smtClean="0"/>
              <a:t>not using specific </a:t>
            </a:r>
            <a:r>
              <a:rPr lang="en-AU" dirty="0"/>
              <a:t>donor format, </a:t>
            </a:r>
            <a:r>
              <a:rPr lang="en-AU" b="1" dirty="0"/>
              <a:t>the design </a:t>
            </a:r>
            <a:r>
              <a:rPr lang="en-AU" b="1" dirty="0" smtClean="0"/>
              <a:t>will be </a:t>
            </a:r>
            <a:r>
              <a:rPr lang="en-AU" b="1" dirty="0"/>
              <a:t>based on an agreed </a:t>
            </a:r>
            <a:r>
              <a:rPr lang="en-AU" b="1" dirty="0" smtClean="0"/>
              <a:t>CA format.</a:t>
            </a:r>
            <a:endParaRPr lang="en-AU" dirty="0"/>
          </a:p>
        </p:txBody>
      </p:sp>
      <p:sp>
        <p:nvSpPr>
          <p:cNvPr id="8" name="Rounded Rectangle 7"/>
          <p:cNvSpPr/>
          <p:nvPr/>
        </p:nvSpPr>
        <p:spPr>
          <a:xfrm>
            <a:off x="6780728" y="2086376"/>
            <a:ext cx="1622738" cy="32969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smtClean="0"/>
              <a:t>CA arranges </a:t>
            </a:r>
            <a:r>
              <a:rPr lang="en-AU" b="1" dirty="0" smtClean="0"/>
              <a:t>appraisal of draft design </a:t>
            </a:r>
            <a:r>
              <a:rPr lang="en-AU" dirty="0" smtClean="0"/>
              <a:t>and </a:t>
            </a:r>
            <a:r>
              <a:rPr lang="en-AU" b="1" dirty="0" smtClean="0"/>
              <a:t>peer review </a:t>
            </a:r>
            <a:r>
              <a:rPr lang="en-AU" dirty="0" smtClean="0"/>
              <a:t>with CO; feedback is then consolidated and </a:t>
            </a:r>
            <a:r>
              <a:rPr lang="en-AU" dirty="0" err="1" smtClean="0"/>
              <a:t>followup</a:t>
            </a:r>
            <a:r>
              <a:rPr lang="en-AU" dirty="0" smtClean="0"/>
              <a:t> agreed with CO.</a:t>
            </a:r>
            <a:endParaRPr lang="en-AU" dirty="0"/>
          </a:p>
        </p:txBody>
      </p:sp>
      <p:sp>
        <p:nvSpPr>
          <p:cNvPr id="9" name="Rounded Rectangle 8"/>
          <p:cNvSpPr/>
          <p:nvPr/>
        </p:nvSpPr>
        <p:spPr>
          <a:xfrm>
            <a:off x="8604159" y="2099253"/>
            <a:ext cx="1622738" cy="33613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smtClean="0"/>
              <a:t>Following finalisation of design by CO/CA, PCIM reviews and </a:t>
            </a:r>
            <a:r>
              <a:rPr lang="en-AU" b="1" dirty="0" smtClean="0"/>
              <a:t>signs off budget; </a:t>
            </a:r>
            <a:r>
              <a:rPr lang="en-AU" dirty="0" smtClean="0"/>
              <a:t>PE IP </a:t>
            </a:r>
            <a:r>
              <a:rPr lang="en-AU" b="1" dirty="0" smtClean="0"/>
              <a:t>approves final design </a:t>
            </a:r>
            <a:r>
              <a:rPr lang="en-AU" dirty="0" smtClean="0"/>
              <a:t>to submit to donor.</a:t>
            </a:r>
            <a:endParaRPr lang="en-AU" dirty="0"/>
          </a:p>
        </p:txBody>
      </p:sp>
      <p:sp>
        <p:nvSpPr>
          <p:cNvPr id="10" name="Rounded Rectangle 9"/>
          <p:cNvSpPr/>
          <p:nvPr/>
        </p:nvSpPr>
        <p:spPr>
          <a:xfrm>
            <a:off x="10427590" y="2099253"/>
            <a:ext cx="1622738" cy="33742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smtClean="0"/>
              <a:t>Brief </a:t>
            </a:r>
            <a:r>
              <a:rPr lang="en-AU" b="1" dirty="0" smtClean="0"/>
              <a:t>design review</a:t>
            </a:r>
            <a:r>
              <a:rPr lang="en-AU" dirty="0" smtClean="0"/>
              <a:t> </a:t>
            </a:r>
            <a:r>
              <a:rPr lang="en-AU" dirty="0" err="1" smtClean="0"/>
              <a:t>concall</a:t>
            </a:r>
            <a:r>
              <a:rPr lang="en-AU" dirty="0" smtClean="0"/>
              <a:t> identifies any outstanding quality or process issues and any </a:t>
            </a:r>
            <a:r>
              <a:rPr lang="en-AU" dirty="0" err="1" smtClean="0"/>
              <a:t>followup</a:t>
            </a:r>
            <a:r>
              <a:rPr lang="en-AU" dirty="0" smtClean="0"/>
              <a:t> needed by CA/CO. </a:t>
            </a:r>
            <a:endParaRPr lang="en-AU" dirty="0"/>
          </a:p>
        </p:txBody>
      </p:sp>
      <p:graphicFrame>
        <p:nvGraphicFramePr>
          <p:cNvPr id="11" name="Table 10"/>
          <p:cNvGraphicFramePr>
            <a:graphicFrameLocks noGrp="1"/>
          </p:cNvGraphicFramePr>
          <p:nvPr>
            <p:extLst>
              <p:ext uri="{D42A27DB-BD31-4B8C-83A1-F6EECF244321}">
                <p14:modId xmlns:p14="http://schemas.microsoft.com/office/powerpoint/2010/main" val="1214109863"/>
              </p:ext>
            </p:extLst>
          </p:nvPr>
        </p:nvGraphicFramePr>
        <p:xfrm>
          <a:off x="1390913" y="965916"/>
          <a:ext cx="10659415" cy="781411"/>
        </p:xfrm>
        <a:graphic>
          <a:graphicData uri="http://schemas.openxmlformats.org/drawingml/2006/table">
            <a:tbl>
              <a:tblPr firstRow="1" bandRow="1">
                <a:tableStyleId>{5C22544A-7EE6-4342-B048-85BDC9FD1C3A}</a:tableStyleId>
              </a:tblPr>
              <a:tblGrid>
                <a:gridCol w="1764411"/>
                <a:gridCol w="1751527"/>
                <a:gridCol w="1803042"/>
                <a:gridCol w="1803042"/>
                <a:gridCol w="1828800"/>
                <a:gridCol w="1708593"/>
              </a:tblGrid>
              <a:tr h="781411">
                <a:tc>
                  <a:txBody>
                    <a:bodyPr/>
                    <a:lstStyle/>
                    <a:p>
                      <a:pPr algn="ctr"/>
                      <a:r>
                        <a:rPr lang="en-AU" dirty="0" smtClean="0"/>
                        <a:t>JOINT PLANNING</a:t>
                      </a:r>
                      <a:endParaRPr lang="en-AU" dirty="0"/>
                    </a:p>
                  </a:txBody>
                  <a:tcPr>
                    <a:solidFill>
                      <a:schemeClr val="accent4"/>
                    </a:solidFill>
                  </a:tcPr>
                </a:tc>
                <a:tc>
                  <a:txBody>
                    <a:bodyPr/>
                    <a:lstStyle/>
                    <a:p>
                      <a:pPr algn="ctr"/>
                      <a:r>
                        <a:rPr lang="en-AU" dirty="0" smtClean="0"/>
                        <a:t>AGREEING TOR</a:t>
                      </a:r>
                      <a:endParaRPr lang="en-AU" dirty="0"/>
                    </a:p>
                  </a:txBody>
                  <a:tcPr>
                    <a:solidFill>
                      <a:schemeClr val="accent4"/>
                    </a:solidFill>
                  </a:tcPr>
                </a:tc>
                <a:tc>
                  <a:txBody>
                    <a:bodyPr/>
                    <a:lstStyle/>
                    <a:p>
                      <a:pPr algn="ctr"/>
                      <a:r>
                        <a:rPr lang="en-AU" dirty="0" smtClean="0"/>
                        <a:t>DESIGN FORMAT</a:t>
                      </a:r>
                      <a:endParaRPr lang="en-AU" dirty="0"/>
                    </a:p>
                  </a:txBody>
                  <a:tcPr>
                    <a:solidFill>
                      <a:schemeClr val="accent4"/>
                    </a:solidFill>
                  </a:tcPr>
                </a:tc>
                <a:tc>
                  <a:txBody>
                    <a:bodyPr/>
                    <a:lstStyle/>
                    <a:p>
                      <a:pPr algn="ctr"/>
                      <a:r>
                        <a:rPr lang="en-AU" dirty="0" smtClean="0"/>
                        <a:t>APPRAISAL</a:t>
                      </a:r>
                      <a:r>
                        <a:rPr lang="en-AU" baseline="0" dirty="0" smtClean="0"/>
                        <a:t> AND PEER REVIEW</a:t>
                      </a:r>
                      <a:endParaRPr lang="en-AU" dirty="0"/>
                    </a:p>
                  </a:txBody>
                  <a:tcPr>
                    <a:solidFill>
                      <a:schemeClr val="accent4"/>
                    </a:solidFill>
                  </a:tcPr>
                </a:tc>
                <a:tc>
                  <a:txBody>
                    <a:bodyPr/>
                    <a:lstStyle/>
                    <a:p>
                      <a:pPr algn="ctr"/>
                      <a:r>
                        <a:rPr lang="en-AU" dirty="0" smtClean="0"/>
                        <a:t>FINAL</a:t>
                      </a:r>
                      <a:r>
                        <a:rPr lang="en-AU" baseline="0" dirty="0" smtClean="0"/>
                        <a:t> SIGNOFF </a:t>
                      </a:r>
                      <a:endParaRPr lang="en-AU" dirty="0"/>
                    </a:p>
                  </a:txBody>
                  <a:tcPr>
                    <a:solidFill>
                      <a:schemeClr val="accent4"/>
                    </a:solidFill>
                  </a:tcPr>
                </a:tc>
                <a:tc>
                  <a:txBody>
                    <a:bodyPr/>
                    <a:lstStyle/>
                    <a:p>
                      <a:pPr algn="ctr"/>
                      <a:r>
                        <a:rPr lang="en-AU" dirty="0" smtClean="0"/>
                        <a:t>DESIGN REVIEW</a:t>
                      </a:r>
                      <a:endParaRPr lang="en-AU" dirty="0"/>
                    </a:p>
                  </a:txBody>
                  <a:tcPr>
                    <a:solidFill>
                      <a:schemeClr val="accent4"/>
                    </a:solidFill>
                  </a:tcPr>
                </a:tc>
              </a:tr>
            </a:tbl>
          </a:graphicData>
        </a:graphic>
      </p:graphicFrame>
      <p:cxnSp>
        <p:nvCxnSpPr>
          <p:cNvPr id="13" name="Straight Arrow Connector 12"/>
          <p:cNvCxnSpPr>
            <a:stCxn id="5" idx="3"/>
            <a:endCxn id="6" idx="1"/>
          </p:cNvCxnSpPr>
          <p:nvPr/>
        </p:nvCxnSpPr>
        <p:spPr>
          <a:xfrm>
            <a:off x="2994338" y="3734872"/>
            <a:ext cx="20069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3"/>
            <a:endCxn id="7" idx="1"/>
          </p:cNvCxnSpPr>
          <p:nvPr/>
        </p:nvCxnSpPr>
        <p:spPr>
          <a:xfrm>
            <a:off x="4817769" y="3734873"/>
            <a:ext cx="200693" cy="19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8" idx="3"/>
            <a:endCxn id="9" idx="1"/>
          </p:cNvCxnSpPr>
          <p:nvPr/>
        </p:nvCxnSpPr>
        <p:spPr>
          <a:xfrm>
            <a:off x="8403466" y="3734872"/>
            <a:ext cx="200693" cy="45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9" idx="3"/>
            <a:endCxn id="10" idx="1"/>
          </p:cNvCxnSpPr>
          <p:nvPr/>
        </p:nvCxnSpPr>
        <p:spPr>
          <a:xfrm>
            <a:off x="10226897" y="3779947"/>
            <a:ext cx="200693" cy="6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7" idx="3"/>
            <a:endCxn id="8" idx="1"/>
          </p:cNvCxnSpPr>
          <p:nvPr/>
        </p:nvCxnSpPr>
        <p:spPr>
          <a:xfrm flipV="1">
            <a:off x="6641200" y="3734872"/>
            <a:ext cx="139528" cy="193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384479" y="5679583"/>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Agreed design plan</a:t>
            </a:r>
            <a:endParaRPr lang="en-AU" dirty="0"/>
          </a:p>
        </p:txBody>
      </p:sp>
      <p:sp>
        <p:nvSpPr>
          <p:cNvPr id="44" name="Oval 43"/>
          <p:cNvSpPr/>
          <p:nvPr/>
        </p:nvSpPr>
        <p:spPr>
          <a:xfrm>
            <a:off x="3142992" y="5679582"/>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Agreed TOR</a:t>
            </a:r>
            <a:endParaRPr lang="en-AU" dirty="0"/>
          </a:p>
        </p:txBody>
      </p:sp>
      <p:sp>
        <p:nvSpPr>
          <p:cNvPr id="45" name="Oval 44"/>
          <p:cNvSpPr/>
          <p:nvPr/>
        </p:nvSpPr>
        <p:spPr>
          <a:xfrm>
            <a:off x="4966423" y="5674215"/>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Agreed design format</a:t>
            </a:r>
            <a:endParaRPr lang="en-AU" dirty="0"/>
          </a:p>
        </p:txBody>
      </p:sp>
      <p:sp>
        <p:nvSpPr>
          <p:cNvPr id="46" name="Oval 45"/>
          <p:cNvSpPr/>
          <p:nvPr/>
        </p:nvSpPr>
        <p:spPr>
          <a:xfrm>
            <a:off x="6780728" y="5679582"/>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Appraisal comment</a:t>
            </a:r>
            <a:endParaRPr lang="en-AU" dirty="0"/>
          </a:p>
        </p:txBody>
      </p:sp>
      <p:sp>
        <p:nvSpPr>
          <p:cNvPr id="47" name="Oval 46"/>
          <p:cNvSpPr/>
          <p:nvPr/>
        </p:nvSpPr>
        <p:spPr>
          <a:xfrm>
            <a:off x="8620791" y="5679582"/>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Approved final design</a:t>
            </a:r>
            <a:endParaRPr lang="en-AU" dirty="0"/>
          </a:p>
        </p:txBody>
      </p:sp>
      <p:sp>
        <p:nvSpPr>
          <p:cNvPr id="48" name="Oval 47"/>
          <p:cNvSpPr/>
          <p:nvPr/>
        </p:nvSpPr>
        <p:spPr>
          <a:xfrm>
            <a:off x="10427590" y="5679583"/>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Design review </a:t>
            </a:r>
            <a:r>
              <a:rPr lang="en-AU" dirty="0" err="1" smtClean="0"/>
              <a:t>writeup</a:t>
            </a:r>
            <a:endParaRPr lang="en-AU" dirty="0"/>
          </a:p>
        </p:txBody>
      </p:sp>
      <p:sp>
        <p:nvSpPr>
          <p:cNvPr id="52" name="Rectangle 51"/>
          <p:cNvSpPr/>
          <p:nvPr/>
        </p:nvSpPr>
        <p:spPr>
          <a:xfrm rot="19708672">
            <a:off x="115910" y="1133341"/>
            <a:ext cx="1133341" cy="47651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Processes </a:t>
            </a:r>
            <a:endParaRPr lang="en-AU" b="1" dirty="0"/>
          </a:p>
        </p:txBody>
      </p:sp>
      <p:sp>
        <p:nvSpPr>
          <p:cNvPr id="53" name="Rectangle 52"/>
          <p:cNvSpPr/>
          <p:nvPr/>
        </p:nvSpPr>
        <p:spPr>
          <a:xfrm rot="19708672">
            <a:off x="95088" y="3496612"/>
            <a:ext cx="1133341" cy="4765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PQ Steps</a:t>
            </a:r>
            <a:endParaRPr lang="en-AU" b="1" dirty="0"/>
          </a:p>
        </p:txBody>
      </p:sp>
      <p:sp>
        <p:nvSpPr>
          <p:cNvPr id="54" name="Rectangle 53"/>
          <p:cNvSpPr/>
          <p:nvPr/>
        </p:nvSpPr>
        <p:spPr>
          <a:xfrm rot="19708672">
            <a:off x="95088" y="6011969"/>
            <a:ext cx="1133341" cy="47651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Outputs</a:t>
            </a:r>
            <a:endParaRPr lang="en-AU" b="1" dirty="0"/>
          </a:p>
        </p:txBody>
      </p:sp>
    </p:spTree>
    <p:extLst>
      <p:ext uri="{BB962C8B-B14F-4D97-AF65-F5344CB8AC3E}">
        <p14:creationId xmlns:p14="http://schemas.microsoft.com/office/powerpoint/2010/main" val="3600131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0913" y="118165"/>
            <a:ext cx="11165983" cy="562154"/>
          </a:xfrm>
        </p:spPr>
        <p:txBody>
          <a:bodyPr>
            <a:normAutofit/>
          </a:bodyPr>
          <a:lstStyle/>
          <a:p>
            <a:r>
              <a:rPr lang="en-AU" sz="3200" b="1" dirty="0" smtClean="0"/>
              <a:t>CA PQ FRAMEWORK – overview of inception/implementation stage</a:t>
            </a:r>
            <a:endParaRPr lang="en-AU" sz="3200" b="1" dirty="0"/>
          </a:p>
        </p:txBody>
      </p:sp>
      <p:sp>
        <p:nvSpPr>
          <p:cNvPr id="5" name="Rounded Rectangle 4"/>
          <p:cNvSpPr/>
          <p:nvPr/>
        </p:nvSpPr>
        <p:spPr>
          <a:xfrm>
            <a:off x="1384478" y="2086375"/>
            <a:ext cx="1609860" cy="32969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dirty="0" smtClean="0"/>
              <a:t>CO </a:t>
            </a:r>
            <a:r>
              <a:rPr lang="en-AU" b="1" dirty="0" smtClean="0"/>
              <a:t>recruits and briefs staff</a:t>
            </a:r>
            <a:r>
              <a:rPr lang="en-AU" dirty="0" smtClean="0"/>
              <a:t>, with CA providing necessary info on Australian </a:t>
            </a:r>
            <a:r>
              <a:rPr lang="en-AU" dirty="0" err="1" smtClean="0"/>
              <a:t>requirem’ts</a:t>
            </a:r>
            <a:r>
              <a:rPr lang="en-AU" dirty="0" smtClean="0"/>
              <a:t>. </a:t>
            </a:r>
            <a:endParaRPr lang="en-AU" dirty="0"/>
          </a:p>
        </p:txBody>
      </p:sp>
      <p:sp>
        <p:nvSpPr>
          <p:cNvPr id="6" name="Rounded Rectangle 5"/>
          <p:cNvSpPr/>
          <p:nvPr/>
        </p:nvSpPr>
        <p:spPr>
          <a:xfrm>
            <a:off x="3195031" y="2086376"/>
            <a:ext cx="1622738" cy="32969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dirty="0" smtClean="0"/>
              <a:t>CO conducts </a:t>
            </a:r>
            <a:r>
              <a:rPr lang="en-AU" b="1" dirty="0" smtClean="0"/>
              <a:t>inception workshop or process </a:t>
            </a:r>
            <a:r>
              <a:rPr lang="en-AU" dirty="0" smtClean="0"/>
              <a:t>for staff and stakeholders;  CA attends or provides inputs.</a:t>
            </a:r>
            <a:endParaRPr lang="en-AU" dirty="0"/>
          </a:p>
        </p:txBody>
      </p:sp>
      <p:sp>
        <p:nvSpPr>
          <p:cNvPr id="7" name="Rounded Rectangle 6"/>
          <p:cNvSpPr/>
          <p:nvPr/>
        </p:nvSpPr>
        <p:spPr>
          <a:xfrm>
            <a:off x="5018462" y="2099253"/>
            <a:ext cx="1622738" cy="33098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smtClean="0"/>
              <a:t>CO develops </a:t>
            </a:r>
            <a:r>
              <a:rPr lang="en-AU" b="1" dirty="0" smtClean="0"/>
              <a:t>TOR for baseline</a:t>
            </a:r>
            <a:r>
              <a:rPr lang="en-AU" dirty="0" smtClean="0"/>
              <a:t> for consultation with CA, signoff by ACD-P; CA reviews draft baseline report,  CO finalises. </a:t>
            </a:r>
            <a:endParaRPr lang="en-AU" dirty="0"/>
          </a:p>
        </p:txBody>
      </p:sp>
      <p:sp>
        <p:nvSpPr>
          <p:cNvPr id="8" name="Rounded Rectangle 7"/>
          <p:cNvSpPr/>
          <p:nvPr/>
        </p:nvSpPr>
        <p:spPr>
          <a:xfrm>
            <a:off x="6780728" y="2086375"/>
            <a:ext cx="1622738" cy="33871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smtClean="0"/>
              <a:t>Within Annual Planning, CO leads brief Review and Learning process, documented (by CA if in attendance) for annual reporting.</a:t>
            </a:r>
            <a:endParaRPr lang="en-AU" dirty="0"/>
          </a:p>
        </p:txBody>
      </p:sp>
      <p:sp>
        <p:nvSpPr>
          <p:cNvPr id="9" name="Rounded Rectangle 8"/>
          <p:cNvSpPr/>
          <p:nvPr/>
        </p:nvSpPr>
        <p:spPr>
          <a:xfrm>
            <a:off x="8604159" y="2099253"/>
            <a:ext cx="1622738" cy="33613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smtClean="0"/>
              <a:t>Reports and annual plans for donor provided by CO, reviewed / cleared by CA (including financials) , signed off by PE and sent to donor. </a:t>
            </a:r>
            <a:endParaRPr lang="en-AU" dirty="0"/>
          </a:p>
        </p:txBody>
      </p:sp>
      <p:sp>
        <p:nvSpPr>
          <p:cNvPr id="10" name="Rounded Rectangle 9"/>
          <p:cNvSpPr/>
          <p:nvPr/>
        </p:nvSpPr>
        <p:spPr>
          <a:xfrm>
            <a:off x="10427590" y="2099253"/>
            <a:ext cx="1622738" cy="33742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smtClean="0"/>
              <a:t>CO oversees M&amp;E of </a:t>
            </a:r>
            <a:r>
              <a:rPr lang="en-AU" dirty="0" err="1" smtClean="0"/>
              <a:t>implement’n</a:t>
            </a:r>
            <a:r>
              <a:rPr lang="en-AU" dirty="0" smtClean="0"/>
              <a:t>,   expenditure; CA monitors including through PSMVs which provide basis for agreed </a:t>
            </a:r>
            <a:r>
              <a:rPr lang="en-AU" dirty="0" err="1" smtClean="0"/>
              <a:t>followup</a:t>
            </a:r>
            <a:r>
              <a:rPr lang="en-AU" dirty="0" smtClean="0"/>
              <a:t>. </a:t>
            </a:r>
            <a:endParaRPr lang="en-AU" dirty="0"/>
          </a:p>
        </p:txBody>
      </p:sp>
      <p:graphicFrame>
        <p:nvGraphicFramePr>
          <p:cNvPr id="11" name="Table 10"/>
          <p:cNvGraphicFramePr>
            <a:graphicFrameLocks noGrp="1"/>
          </p:cNvGraphicFramePr>
          <p:nvPr>
            <p:extLst>
              <p:ext uri="{D42A27DB-BD31-4B8C-83A1-F6EECF244321}">
                <p14:modId xmlns:p14="http://schemas.microsoft.com/office/powerpoint/2010/main" val="242255745"/>
              </p:ext>
            </p:extLst>
          </p:nvPr>
        </p:nvGraphicFramePr>
        <p:xfrm>
          <a:off x="1390913" y="965916"/>
          <a:ext cx="10659415" cy="914400"/>
        </p:xfrm>
        <a:graphic>
          <a:graphicData uri="http://schemas.openxmlformats.org/drawingml/2006/table">
            <a:tbl>
              <a:tblPr firstRow="1" bandRow="1">
                <a:tableStyleId>{5C22544A-7EE6-4342-B048-85BDC9FD1C3A}</a:tableStyleId>
              </a:tblPr>
              <a:tblGrid>
                <a:gridCol w="1764411"/>
                <a:gridCol w="1751527"/>
                <a:gridCol w="1803042"/>
                <a:gridCol w="1803042"/>
                <a:gridCol w="1828800"/>
                <a:gridCol w="1708593"/>
              </a:tblGrid>
              <a:tr h="781411">
                <a:tc>
                  <a:txBody>
                    <a:bodyPr/>
                    <a:lstStyle/>
                    <a:p>
                      <a:pPr algn="ctr"/>
                      <a:r>
                        <a:rPr lang="en-AU" dirty="0" smtClean="0"/>
                        <a:t>STAFF</a:t>
                      </a:r>
                      <a:r>
                        <a:rPr lang="en-AU" baseline="0" dirty="0" smtClean="0"/>
                        <a:t> RECRUITMENT</a:t>
                      </a:r>
                      <a:endParaRPr lang="en-AU" dirty="0"/>
                    </a:p>
                  </a:txBody>
                  <a:tcPr>
                    <a:solidFill>
                      <a:schemeClr val="accent4"/>
                    </a:solidFill>
                  </a:tcPr>
                </a:tc>
                <a:tc>
                  <a:txBody>
                    <a:bodyPr/>
                    <a:lstStyle/>
                    <a:p>
                      <a:pPr algn="ctr"/>
                      <a:r>
                        <a:rPr lang="en-AU" dirty="0" smtClean="0"/>
                        <a:t>INCEPTION PROCESSES</a:t>
                      </a:r>
                      <a:endParaRPr lang="en-AU" dirty="0"/>
                    </a:p>
                  </a:txBody>
                  <a:tcPr>
                    <a:solidFill>
                      <a:schemeClr val="accent4"/>
                    </a:solidFill>
                  </a:tcPr>
                </a:tc>
                <a:tc>
                  <a:txBody>
                    <a:bodyPr/>
                    <a:lstStyle/>
                    <a:p>
                      <a:pPr algn="ctr"/>
                      <a:r>
                        <a:rPr lang="en-AU" dirty="0" smtClean="0"/>
                        <a:t>SETTING BASELINE</a:t>
                      </a:r>
                      <a:endParaRPr lang="en-AU" dirty="0"/>
                    </a:p>
                  </a:txBody>
                  <a:tcPr>
                    <a:solidFill>
                      <a:schemeClr val="accent4"/>
                    </a:solidFill>
                  </a:tcPr>
                </a:tc>
                <a:tc>
                  <a:txBody>
                    <a:bodyPr/>
                    <a:lstStyle/>
                    <a:p>
                      <a:pPr algn="ctr"/>
                      <a:r>
                        <a:rPr lang="en-AU" dirty="0" smtClean="0"/>
                        <a:t>ANNUAL REVIEW/ REFLECTION</a:t>
                      </a:r>
                      <a:endParaRPr lang="en-AU" dirty="0"/>
                    </a:p>
                  </a:txBody>
                  <a:tcPr>
                    <a:solidFill>
                      <a:schemeClr val="accent4"/>
                    </a:solidFill>
                  </a:tcPr>
                </a:tc>
                <a:tc>
                  <a:txBody>
                    <a:bodyPr/>
                    <a:lstStyle/>
                    <a:p>
                      <a:pPr algn="ctr"/>
                      <a:r>
                        <a:rPr lang="en-AU" dirty="0" smtClean="0"/>
                        <a:t>PROJECT REPORTS AND PLANS</a:t>
                      </a:r>
                    </a:p>
                  </a:txBody>
                  <a:tcP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dirty="0" smtClean="0"/>
                        <a:t>ONGOING MONITORING </a:t>
                      </a:r>
                    </a:p>
                    <a:p>
                      <a:pPr algn="ctr"/>
                      <a:endParaRPr lang="en-AU" dirty="0"/>
                    </a:p>
                  </a:txBody>
                  <a:tcPr>
                    <a:solidFill>
                      <a:schemeClr val="accent4"/>
                    </a:solidFill>
                  </a:tcPr>
                </a:tc>
              </a:tr>
            </a:tbl>
          </a:graphicData>
        </a:graphic>
      </p:graphicFrame>
      <p:cxnSp>
        <p:nvCxnSpPr>
          <p:cNvPr id="13" name="Straight Arrow Connector 12"/>
          <p:cNvCxnSpPr>
            <a:stCxn id="5" idx="3"/>
            <a:endCxn id="6" idx="1"/>
          </p:cNvCxnSpPr>
          <p:nvPr/>
        </p:nvCxnSpPr>
        <p:spPr>
          <a:xfrm>
            <a:off x="2994338" y="3734872"/>
            <a:ext cx="20069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3"/>
            <a:endCxn id="7" idx="1"/>
          </p:cNvCxnSpPr>
          <p:nvPr/>
        </p:nvCxnSpPr>
        <p:spPr>
          <a:xfrm>
            <a:off x="4817769" y="3734873"/>
            <a:ext cx="200693" cy="19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8" idx="3"/>
            <a:endCxn id="9" idx="1"/>
          </p:cNvCxnSpPr>
          <p:nvPr/>
        </p:nvCxnSpPr>
        <p:spPr>
          <a:xfrm>
            <a:off x="8403466" y="3779947"/>
            <a:ext cx="2006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9" idx="3"/>
            <a:endCxn id="10" idx="1"/>
          </p:cNvCxnSpPr>
          <p:nvPr/>
        </p:nvCxnSpPr>
        <p:spPr>
          <a:xfrm>
            <a:off x="10226897" y="3779947"/>
            <a:ext cx="200693" cy="6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7" idx="3"/>
            <a:endCxn id="8" idx="1"/>
          </p:cNvCxnSpPr>
          <p:nvPr/>
        </p:nvCxnSpPr>
        <p:spPr>
          <a:xfrm>
            <a:off x="6641200" y="3754189"/>
            <a:ext cx="139528" cy="257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384479" y="5679583"/>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Induction complete</a:t>
            </a:r>
            <a:endParaRPr lang="en-AU" dirty="0"/>
          </a:p>
        </p:txBody>
      </p:sp>
      <p:sp>
        <p:nvSpPr>
          <p:cNvPr id="44" name="Oval 43"/>
          <p:cNvSpPr/>
          <p:nvPr/>
        </p:nvSpPr>
        <p:spPr>
          <a:xfrm>
            <a:off x="3142992" y="5679582"/>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Inception complete</a:t>
            </a:r>
            <a:endParaRPr lang="en-AU" dirty="0"/>
          </a:p>
        </p:txBody>
      </p:sp>
      <p:sp>
        <p:nvSpPr>
          <p:cNvPr id="45" name="Oval 44"/>
          <p:cNvSpPr/>
          <p:nvPr/>
        </p:nvSpPr>
        <p:spPr>
          <a:xfrm>
            <a:off x="4966423" y="5674215"/>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Baseline TOR and report</a:t>
            </a:r>
            <a:endParaRPr lang="en-AU" dirty="0"/>
          </a:p>
        </p:txBody>
      </p:sp>
      <p:sp>
        <p:nvSpPr>
          <p:cNvPr id="46" name="Oval 45"/>
          <p:cNvSpPr/>
          <p:nvPr/>
        </p:nvSpPr>
        <p:spPr>
          <a:xfrm>
            <a:off x="6780728" y="5679582"/>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Brief review document</a:t>
            </a:r>
            <a:endParaRPr lang="en-AU" dirty="0"/>
          </a:p>
        </p:txBody>
      </p:sp>
      <p:sp>
        <p:nvSpPr>
          <p:cNvPr id="47" name="Oval 46"/>
          <p:cNvSpPr/>
          <p:nvPr/>
        </p:nvSpPr>
        <p:spPr>
          <a:xfrm>
            <a:off x="8620791" y="5679582"/>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Project reports, </a:t>
            </a:r>
            <a:r>
              <a:rPr lang="en-AU" dirty="0" err="1" smtClean="0"/>
              <a:t>annl</a:t>
            </a:r>
            <a:r>
              <a:rPr lang="en-AU" dirty="0" smtClean="0"/>
              <a:t> plans</a:t>
            </a:r>
            <a:endParaRPr lang="en-AU" dirty="0"/>
          </a:p>
        </p:txBody>
      </p:sp>
      <p:sp>
        <p:nvSpPr>
          <p:cNvPr id="48" name="Oval 47"/>
          <p:cNvSpPr/>
          <p:nvPr/>
        </p:nvSpPr>
        <p:spPr>
          <a:xfrm>
            <a:off x="10427590" y="5679583"/>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PSMV reports</a:t>
            </a:r>
            <a:endParaRPr lang="en-AU" dirty="0"/>
          </a:p>
        </p:txBody>
      </p:sp>
      <p:sp>
        <p:nvSpPr>
          <p:cNvPr id="52" name="Rectangle 51"/>
          <p:cNvSpPr/>
          <p:nvPr/>
        </p:nvSpPr>
        <p:spPr>
          <a:xfrm rot="19708672">
            <a:off x="115910" y="1133341"/>
            <a:ext cx="1133341" cy="47651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Processes </a:t>
            </a:r>
            <a:endParaRPr lang="en-AU" dirty="0"/>
          </a:p>
        </p:txBody>
      </p:sp>
      <p:sp>
        <p:nvSpPr>
          <p:cNvPr id="53" name="Rectangle 52"/>
          <p:cNvSpPr/>
          <p:nvPr/>
        </p:nvSpPr>
        <p:spPr>
          <a:xfrm rot="19708672">
            <a:off x="95088" y="3496612"/>
            <a:ext cx="1133341" cy="4765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PQ Steps</a:t>
            </a:r>
            <a:endParaRPr lang="en-AU" dirty="0"/>
          </a:p>
        </p:txBody>
      </p:sp>
      <p:sp>
        <p:nvSpPr>
          <p:cNvPr id="54" name="Rectangle 53"/>
          <p:cNvSpPr/>
          <p:nvPr/>
        </p:nvSpPr>
        <p:spPr>
          <a:xfrm rot="19708672">
            <a:off x="95088" y="6011969"/>
            <a:ext cx="1133341" cy="47651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Outputs</a:t>
            </a:r>
            <a:endParaRPr lang="en-AU" dirty="0"/>
          </a:p>
        </p:txBody>
      </p:sp>
    </p:spTree>
    <p:extLst>
      <p:ext uri="{BB962C8B-B14F-4D97-AF65-F5344CB8AC3E}">
        <p14:creationId xmlns:p14="http://schemas.microsoft.com/office/powerpoint/2010/main" val="2802289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60172" y="160982"/>
            <a:ext cx="9786870" cy="562154"/>
          </a:xfrm>
        </p:spPr>
        <p:txBody>
          <a:bodyPr>
            <a:normAutofit/>
          </a:bodyPr>
          <a:lstStyle/>
          <a:p>
            <a:r>
              <a:rPr lang="en-AU" sz="3200" b="1" dirty="0" smtClean="0"/>
              <a:t>CA PQ FRAMEWORK – overview of review/ evaluation stage</a:t>
            </a:r>
            <a:endParaRPr lang="en-AU" sz="3200" b="1" dirty="0"/>
          </a:p>
        </p:txBody>
      </p:sp>
      <p:sp>
        <p:nvSpPr>
          <p:cNvPr id="5" name="Rounded Rectangle 4"/>
          <p:cNvSpPr/>
          <p:nvPr/>
        </p:nvSpPr>
        <p:spPr>
          <a:xfrm>
            <a:off x="1384478" y="2086375"/>
            <a:ext cx="1609860" cy="32969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dirty="0"/>
              <a:t>A </a:t>
            </a:r>
            <a:r>
              <a:rPr lang="en-AU" b="1" dirty="0"/>
              <a:t>joint plan for </a:t>
            </a:r>
            <a:r>
              <a:rPr lang="en-AU" b="1" dirty="0" smtClean="0"/>
              <a:t>evaluation process</a:t>
            </a:r>
            <a:r>
              <a:rPr lang="en-AU" dirty="0" smtClean="0"/>
              <a:t> is agreed </a:t>
            </a:r>
            <a:r>
              <a:rPr lang="en-AU" dirty="0"/>
              <a:t>between CO and </a:t>
            </a:r>
            <a:r>
              <a:rPr lang="en-AU" dirty="0" smtClean="0"/>
              <a:t>CA, to </a:t>
            </a:r>
            <a:r>
              <a:rPr lang="en-AU" dirty="0"/>
              <a:t>set out key steps, </a:t>
            </a:r>
            <a:r>
              <a:rPr lang="en-AU" dirty="0" smtClean="0"/>
              <a:t>inputs, scheduling, roles. </a:t>
            </a:r>
            <a:endParaRPr lang="en-AU" dirty="0"/>
          </a:p>
        </p:txBody>
      </p:sp>
      <p:sp>
        <p:nvSpPr>
          <p:cNvPr id="6" name="Rounded Rectangle 5"/>
          <p:cNvSpPr/>
          <p:nvPr/>
        </p:nvSpPr>
        <p:spPr>
          <a:xfrm>
            <a:off x="3195031" y="2086376"/>
            <a:ext cx="1622738" cy="32969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AU" dirty="0" smtClean="0"/>
              <a:t>If using consultants, </a:t>
            </a:r>
            <a:r>
              <a:rPr lang="en-AU" b="1" dirty="0" smtClean="0"/>
              <a:t>TOR </a:t>
            </a:r>
            <a:r>
              <a:rPr lang="en-AU" b="1" dirty="0"/>
              <a:t>are to be </a:t>
            </a:r>
            <a:r>
              <a:rPr lang="en-AU" b="1" dirty="0" smtClean="0"/>
              <a:t>developed </a:t>
            </a:r>
            <a:r>
              <a:rPr lang="en-AU" dirty="0" smtClean="0"/>
              <a:t>by CO with review from CA and signed off by ACD-P before proceeding to recruit.</a:t>
            </a:r>
            <a:endParaRPr lang="en-AU" dirty="0"/>
          </a:p>
        </p:txBody>
      </p:sp>
      <p:sp>
        <p:nvSpPr>
          <p:cNvPr id="7" name="Rounded Rectangle 6"/>
          <p:cNvSpPr/>
          <p:nvPr/>
        </p:nvSpPr>
        <p:spPr>
          <a:xfrm>
            <a:off x="5018462" y="2099253"/>
            <a:ext cx="1622738" cy="33098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a:t> </a:t>
            </a:r>
            <a:r>
              <a:rPr lang="en-AU" b="1" dirty="0" smtClean="0"/>
              <a:t>CO oversees </a:t>
            </a:r>
            <a:r>
              <a:rPr lang="en-AU" b="1" dirty="0" err="1" smtClean="0"/>
              <a:t>eval</a:t>
            </a:r>
            <a:r>
              <a:rPr lang="en-AU" b="1" dirty="0" smtClean="0"/>
              <a:t> plan, </a:t>
            </a:r>
            <a:r>
              <a:rPr lang="en-AU" b="1" dirty="0" err="1" smtClean="0"/>
              <a:t>methodol’gy</a:t>
            </a:r>
            <a:r>
              <a:rPr lang="en-AU" b="1" dirty="0" smtClean="0"/>
              <a:t>, field research and in-country </a:t>
            </a:r>
            <a:r>
              <a:rPr lang="en-AU" b="1" dirty="0" err="1" smtClean="0"/>
              <a:t>consultations</a:t>
            </a:r>
            <a:r>
              <a:rPr lang="en-AU" dirty="0" err="1" smtClean="0"/>
              <a:t>with</a:t>
            </a:r>
            <a:r>
              <a:rPr lang="en-AU" dirty="0" smtClean="0"/>
              <a:t> </a:t>
            </a:r>
            <a:r>
              <a:rPr lang="en-AU" b="1" dirty="0" smtClean="0"/>
              <a:t>support from CA </a:t>
            </a:r>
            <a:r>
              <a:rPr lang="en-AU" dirty="0" smtClean="0"/>
              <a:t>as agreed. </a:t>
            </a:r>
            <a:endParaRPr lang="en-AU" dirty="0"/>
          </a:p>
        </p:txBody>
      </p:sp>
      <p:sp>
        <p:nvSpPr>
          <p:cNvPr id="8" name="Rounded Rectangle 7"/>
          <p:cNvSpPr/>
          <p:nvPr/>
        </p:nvSpPr>
        <p:spPr>
          <a:xfrm>
            <a:off x="6780728" y="2086376"/>
            <a:ext cx="1622738" cy="32969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b="1" dirty="0" smtClean="0"/>
              <a:t>Draft report from CO is reviewed by CA </a:t>
            </a:r>
            <a:r>
              <a:rPr lang="en-AU" dirty="0" smtClean="0"/>
              <a:t>and </a:t>
            </a:r>
            <a:r>
              <a:rPr lang="en-AU" b="1" dirty="0" smtClean="0"/>
              <a:t>consolidated feedback provided </a:t>
            </a:r>
            <a:r>
              <a:rPr lang="en-AU" dirty="0" smtClean="0"/>
              <a:t>for </a:t>
            </a:r>
            <a:r>
              <a:rPr lang="en-AU" dirty="0" err="1" smtClean="0"/>
              <a:t>followup</a:t>
            </a:r>
            <a:r>
              <a:rPr lang="en-AU" dirty="0" smtClean="0"/>
              <a:t> by CO and consultants.</a:t>
            </a:r>
            <a:endParaRPr lang="en-AU" dirty="0"/>
          </a:p>
        </p:txBody>
      </p:sp>
      <p:sp>
        <p:nvSpPr>
          <p:cNvPr id="9" name="Rounded Rectangle 8"/>
          <p:cNvSpPr/>
          <p:nvPr/>
        </p:nvSpPr>
        <p:spPr>
          <a:xfrm>
            <a:off x="8604159" y="2099253"/>
            <a:ext cx="1622738" cy="33613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smtClean="0"/>
              <a:t>Following finalisation of report by CO/ CA,</a:t>
            </a:r>
            <a:r>
              <a:rPr lang="en-AU" b="1" dirty="0" smtClean="0"/>
              <a:t> </a:t>
            </a:r>
            <a:r>
              <a:rPr lang="en-AU" dirty="0" smtClean="0"/>
              <a:t>PE IP </a:t>
            </a:r>
            <a:r>
              <a:rPr lang="en-AU" b="1" dirty="0" smtClean="0"/>
              <a:t>approves final report to submit </a:t>
            </a:r>
            <a:r>
              <a:rPr lang="en-AU" dirty="0" smtClean="0"/>
              <a:t>to donor. CO prepares </a:t>
            </a:r>
            <a:r>
              <a:rPr lang="en-AU" b="1" dirty="0" smtClean="0"/>
              <a:t>brief management response.</a:t>
            </a:r>
            <a:endParaRPr lang="en-AU" b="1" dirty="0"/>
          </a:p>
        </p:txBody>
      </p:sp>
      <p:sp>
        <p:nvSpPr>
          <p:cNvPr id="10" name="Rounded Rectangle 9"/>
          <p:cNvSpPr/>
          <p:nvPr/>
        </p:nvSpPr>
        <p:spPr>
          <a:xfrm>
            <a:off x="10427590" y="2099253"/>
            <a:ext cx="1622738" cy="33742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dirty="0" smtClean="0"/>
              <a:t>CA lodges final report on </a:t>
            </a:r>
            <a:r>
              <a:rPr lang="en-AU" b="1" dirty="0" smtClean="0"/>
              <a:t>CI Online library and summary on CA website</a:t>
            </a:r>
            <a:r>
              <a:rPr lang="en-AU" dirty="0" smtClean="0"/>
              <a:t>; includes summary  in </a:t>
            </a:r>
            <a:r>
              <a:rPr lang="en-AU" b="1" dirty="0" smtClean="0"/>
              <a:t>annual reporting </a:t>
            </a:r>
            <a:r>
              <a:rPr lang="en-AU" dirty="0" smtClean="0"/>
              <a:t>on evaluations undertaken.</a:t>
            </a:r>
            <a:endParaRPr lang="en-AU" dirty="0"/>
          </a:p>
        </p:txBody>
      </p:sp>
      <p:graphicFrame>
        <p:nvGraphicFramePr>
          <p:cNvPr id="11" name="Table 10"/>
          <p:cNvGraphicFramePr>
            <a:graphicFrameLocks noGrp="1"/>
          </p:cNvGraphicFramePr>
          <p:nvPr>
            <p:extLst>
              <p:ext uri="{D42A27DB-BD31-4B8C-83A1-F6EECF244321}">
                <p14:modId xmlns:p14="http://schemas.microsoft.com/office/powerpoint/2010/main" val="3513536595"/>
              </p:ext>
            </p:extLst>
          </p:nvPr>
        </p:nvGraphicFramePr>
        <p:xfrm>
          <a:off x="1390913" y="965916"/>
          <a:ext cx="10659415" cy="914400"/>
        </p:xfrm>
        <a:graphic>
          <a:graphicData uri="http://schemas.openxmlformats.org/drawingml/2006/table">
            <a:tbl>
              <a:tblPr firstRow="1" bandRow="1">
                <a:tableStyleId>{5C22544A-7EE6-4342-B048-85BDC9FD1C3A}</a:tableStyleId>
              </a:tblPr>
              <a:tblGrid>
                <a:gridCol w="1764411"/>
                <a:gridCol w="1751527"/>
                <a:gridCol w="1803042"/>
                <a:gridCol w="1803042"/>
                <a:gridCol w="1828800"/>
                <a:gridCol w="1708593"/>
              </a:tblGrid>
              <a:tr h="781411">
                <a:tc>
                  <a:txBody>
                    <a:bodyPr/>
                    <a:lstStyle/>
                    <a:p>
                      <a:pPr algn="ctr"/>
                      <a:r>
                        <a:rPr lang="en-AU" dirty="0" smtClean="0"/>
                        <a:t>JOINT PLANNING</a:t>
                      </a:r>
                      <a:endParaRPr lang="en-AU" dirty="0"/>
                    </a:p>
                  </a:txBody>
                  <a:tcPr>
                    <a:solidFill>
                      <a:schemeClr val="accent4"/>
                    </a:solidFill>
                  </a:tcPr>
                </a:tc>
                <a:tc>
                  <a:txBody>
                    <a:bodyPr/>
                    <a:lstStyle/>
                    <a:p>
                      <a:pPr algn="ctr"/>
                      <a:r>
                        <a:rPr lang="en-AU" dirty="0" smtClean="0"/>
                        <a:t>AGREEING TOR</a:t>
                      </a:r>
                      <a:endParaRPr lang="en-AU" dirty="0"/>
                    </a:p>
                  </a:txBody>
                  <a:tcPr>
                    <a:solidFill>
                      <a:schemeClr val="accent4"/>
                    </a:solidFill>
                  </a:tcPr>
                </a:tc>
                <a:tc>
                  <a:txBody>
                    <a:bodyPr/>
                    <a:lstStyle/>
                    <a:p>
                      <a:pPr algn="ctr"/>
                      <a:r>
                        <a:rPr lang="en-AU" dirty="0" smtClean="0"/>
                        <a:t>EVALUATION PLANNING / IMPLEMENT’N</a:t>
                      </a:r>
                      <a:endParaRPr lang="en-AU" dirty="0"/>
                    </a:p>
                  </a:txBody>
                  <a:tcPr>
                    <a:solidFill>
                      <a:schemeClr val="accent4"/>
                    </a:solidFill>
                  </a:tcPr>
                </a:tc>
                <a:tc>
                  <a:txBody>
                    <a:bodyPr/>
                    <a:lstStyle/>
                    <a:p>
                      <a:pPr algn="ctr"/>
                      <a:r>
                        <a:rPr lang="en-AU" baseline="0" dirty="0" smtClean="0"/>
                        <a:t>REVIEW AND FEEDBACK</a:t>
                      </a:r>
                      <a:endParaRPr lang="en-AU" dirty="0"/>
                    </a:p>
                  </a:txBody>
                  <a:tcPr>
                    <a:solidFill>
                      <a:schemeClr val="accent4"/>
                    </a:solidFill>
                  </a:tcPr>
                </a:tc>
                <a:tc>
                  <a:txBody>
                    <a:bodyPr/>
                    <a:lstStyle/>
                    <a:p>
                      <a:pPr algn="ctr"/>
                      <a:r>
                        <a:rPr lang="en-AU" dirty="0" smtClean="0"/>
                        <a:t>FINAL</a:t>
                      </a:r>
                      <a:r>
                        <a:rPr lang="en-AU" baseline="0" dirty="0" smtClean="0"/>
                        <a:t> SIGNOFF &amp; MANAGEMENT RESPONSE</a:t>
                      </a:r>
                      <a:endParaRPr lang="en-AU" dirty="0"/>
                    </a:p>
                  </a:txBody>
                  <a:tcPr>
                    <a:solidFill>
                      <a:schemeClr val="accent4"/>
                    </a:solidFill>
                  </a:tcPr>
                </a:tc>
                <a:tc>
                  <a:txBody>
                    <a:bodyPr/>
                    <a:lstStyle/>
                    <a:p>
                      <a:pPr algn="ctr"/>
                      <a:r>
                        <a:rPr lang="en-AU" dirty="0" smtClean="0"/>
                        <a:t>DISSEMINAT’N &amp; REPORTING</a:t>
                      </a:r>
                      <a:endParaRPr lang="en-AU" dirty="0"/>
                    </a:p>
                  </a:txBody>
                  <a:tcPr>
                    <a:solidFill>
                      <a:schemeClr val="accent4"/>
                    </a:solidFill>
                  </a:tcPr>
                </a:tc>
              </a:tr>
            </a:tbl>
          </a:graphicData>
        </a:graphic>
      </p:graphicFrame>
      <p:cxnSp>
        <p:nvCxnSpPr>
          <p:cNvPr id="13" name="Straight Arrow Connector 12"/>
          <p:cNvCxnSpPr>
            <a:stCxn id="5" idx="3"/>
            <a:endCxn id="6" idx="1"/>
          </p:cNvCxnSpPr>
          <p:nvPr/>
        </p:nvCxnSpPr>
        <p:spPr>
          <a:xfrm>
            <a:off x="2994338" y="3734872"/>
            <a:ext cx="20069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3"/>
            <a:endCxn id="7" idx="1"/>
          </p:cNvCxnSpPr>
          <p:nvPr/>
        </p:nvCxnSpPr>
        <p:spPr>
          <a:xfrm>
            <a:off x="4817769" y="3734873"/>
            <a:ext cx="200693" cy="19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8" idx="3"/>
            <a:endCxn id="9" idx="1"/>
          </p:cNvCxnSpPr>
          <p:nvPr/>
        </p:nvCxnSpPr>
        <p:spPr>
          <a:xfrm>
            <a:off x="8403466" y="3734872"/>
            <a:ext cx="200693" cy="45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9" idx="3"/>
            <a:endCxn id="10" idx="1"/>
          </p:cNvCxnSpPr>
          <p:nvPr/>
        </p:nvCxnSpPr>
        <p:spPr>
          <a:xfrm>
            <a:off x="10226897" y="3779947"/>
            <a:ext cx="200693" cy="6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7" idx="3"/>
            <a:endCxn id="8" idx="1"/>
          </p:cNvCxnSpPr>
          <p:nvPr/>
        </p:nvCxnSpPr>
        <p:spPr>
          <a:xfrm flipV="1">
            <a:off x="6641200" y="3734872"/>
            <a:ext cx="139528" cy="193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384479" y="5679583"/>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Agreed joint plan</a:t>
            </a:r>
            <a:endParaRPr lang="en-AU" dirty="0"/>
          </a:p>
        </p:txBody>
      </p:sp>
      <p:sp>
        <p:nvSpPr>
          <p:cNvPr id="44" name="Oval 43"/>
          <p:cNvSpPr/>
          <p:nvPr/>
        </p:nvSpPr>
        <p:spPr>
          <a:xfrm>
            <a:off x="3142992" y="5679582"/>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Agreed TOR</a:t>
            </a:r>
            <a:endParaRPr lang="en-AU" dirty="0"/>
          </a:p>
        </p:txBody>
      </p:sp>
      <p:sp>
        <p:nvSpPr>
          <p:cNvPr id="45" name="Oval 44"/>
          <p:cNvSpPr/>
          <p:nvPr/>
        </p:nvSpPr>
        <p:spPr>
          <a:xfrm>
            <a:off x="4966423" y="5674215"/>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Agreed </a:t>
            </a:r>
            <a:r>
              <a:rPr lang="en-AU" dirty="0" err="1" smtClean="0"/>
              <a:t>evaluat’n</a:t>
            </a:r>
            <a:r>
              <a:rPr lang="en-AU" dirty="0" smtClean="0"/>
              <a:t> plan</a:t>
            </a:r>
            <a:endParaRPr lang="en-AU" dirty="0"/>
          </a:p>
        </p:txBody>
      </p:sp>
      <p:sp>
        <p:nvSpPr>
          <p:cNvPr id="46" name="Oval 45"/>
          <p:cNvSpPr/>
          <p:nvPr/>
        </p:nvSpPr>
        <p:spPr>
          <a:xfrm>
            <a:off x="6780728" y="5679582"/>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err="1" smtClean="0"/>
              <a:t>Docu-mented</a:t>
            </a:r>
            <a:r>
              <a:rPr lang="en-AU" dirty="0" smtClean="0"/>
              <a:t> feedback</a:t>
            </a:r>
            <a:endParaRPr lang="en-AU" dirty="0"/>
          </a:p>
        </p:txBody>
      </p:sp>
      <p:sp>
        <p:nvSpPr>
          <p:cNvPr id="47" name="Oval 46"/>
          <p:cNvSpPr/>
          <p:nvPr/>
        </p:nvSpPr>
        <p:spPr>
          <a:xfrm>
            <a:off x="8620791" y="5679582"/>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Approved final report</a:t>
            </a:r>
            <a:endParaRPr lang="en-AU" dirty="0"/>
          </a:p>
        </p:txBody>
      </p:sp>
      <p:sp>
        <p:nvSpPr>
          <p:cNvPr id="48" name="Oval 47"/>
          <p:cNvSpPr/>
          <p:nvPr/>
        </p:nvSpPr>
        <p:spPr>
          <a:xfrm>
            <a:off x="10427590" y="5679583"/>
            <a:ext cx="1609860" cy="107538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err="1" smtClean="0"/>
              <a:t>Eval</a:t>
            </a:r>
            <a:r>
              <a:rPr lang="en-AU" dirty="0" smtClean="0"/>
              <a:t> report online</a:t>
            </a:r>
            <a:endParaRPr lang="en-AU" dirty="0"/>
          </a:p>
        </p:txBody>
      </p:sp>
      <p:sp>
        <p:nvSpPr>
          <p:cNvPr id="52" name="Rectangle 51"/>
          <p:cNvSpPr/>
          <p:nvPr/>
        </p:nvSpPr>
        <p:spPr>
          <a:xfrm rot="19708672">
            <a:off x="115910" y="1133341"/>
            <a:ext cx="1133341" cy="47651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Processes </a:t>
            </a:r>
            <a:endParaRPr lang="en-AU" dirty="0"/>
          </a:p>
        </p:txBody>
      </p:sp>
      <p:sp>
        <p:nvSpPr>
          <p:cNvPr id="53" name="Rectangle 52"/>
          <p:cNvSpPr/>
          <p:nvPr/>
        </p:nvSpPr>
        <p:spPr>
          <a:xfrm rot="19708672">
            <a:off x="95088" y="3496612"/>
            <a:ext cx="1133341" cy="4765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PQ Steps</a:t>
            </a:r>
            <a:endParaRPr lang="en-AU" dirty="0"/>
          </a:p>
        </p:txBody>
      </p:sp>
      <p:sp>
        <p:nvSpPr>
          <p:cNvPr id="54" name="Rectangle 53"/>
          <p:cNvSpPr/>
          <p:nvPr/>
        </p:nvSpPr>
        <p:spPr>
          <a:xfrm rot="19708672">
            <a:off x="95088" y="6011969"/>
            <a:ext cx="1133341" cy="47651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Outputs</a:t>
            </a:r>
            <a:endParaRPr lang="en-AU" dirty="0"/>
          </a:p>
        </p:txBody>
      </p:sp>
    </p:spTree>
    <p:extLst>
      <p:ext uri="{BB962C8B-B14F-4D97-AF65-F5344CB8AC3E}">
        <p14:creationId xmlns:p14="http://schemas.microsoft.com/office/powerpoint/2010/main" val="601815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1002</TotalTime>
  <Words>658</Words>
  <Application>Microsoft Office PowerPoint</Application>
  <PresentationFormat>Widescreen</PresentationFormat>
  <Paragraphs>70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CARE AUSTRALIA  PROGRAM QUALITY FRAMEWORK</vt:lpstr>
      <vt:lpstr>CA PQ FRAMEWORK – overview of concept/proposal/design stage</vt:lpstr>
      <vt:lpstr>CA PQ FRAMEWORK – overview of inception/implementation stage</vt:lpstr>
      <vt:lpstr>CA PQ FRAMEWORK – overview of review/ evaluation stage</vt:lpstr>
    </vt:vector>
  </TitlesOfParts>
  <Company>CARE Australia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PQ FRAMEWORK – concept/proposal/design stage</dc:title>
  <dc:creator>Rowell, Andrew</dc:creator>
  <cp:lastModifiedBy>Rowell, Andrew</cp:lastModifiedBy>
  <cp:revision>17</cp:revision>
  <dcterms:created xsi:type="dcterms:W3CDTF">2014-07-01T05:03:49Z</dcterms:created>
  <dcterms:modified xsi:type="dcterms:W3CDTF">2014-07-01T21:46:35Z</dcterms:modified>
</cp:coreProperties>
</file>